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4"/>
  </p:notesMasterIdLst>
  <p:sldIdLst>
    <p:sldId id="265" r:id="rId2"/>
    <p:sldId id="294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1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4" autoAdjust="0"/>
  </p:normalViewPr>
  <p:slideViewPr>
    <p:cSldViewPr>
      <p:cViewPr varScale="1">
        <p:scale>
          <a:sx n="71" d="100"/>
          <a:sy n="71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D6C7-0A11-4713-A471-4D362F8C76A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94A72-C90B-4152-9C44-75046701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0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6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8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6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16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6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2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75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41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36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32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7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0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96552" y="1124744"/>
            <a:ext cx="9865096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	Организация и планирование строительства</a:t>
            </a:r>
            <a:br>
              <a:rPr lang="ru-RU" sz="4400" dirty="0" smtClean="0"/>
            </a:br>
            <a:r>
              <a:rPr lang="ru-RU" sz="4400" dirty="0" smtClean="0"/>
              <a:t> транспортных сооружений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1792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80920" cy="3168352"/>
          </a:xfrm>
        </p:spPr>
        <p:txBody>
          <a:bodyPr>
            <a:noAutofit/>
          </a:bodyPr>
          <a:lstStyle/>
          <a:p>
            <a:pPr algn="ctr"/>
            <a:r>
              <a:rPr lang="ru-RU" sz="5400" dirty="0" err="1"/>
              <a:t>ОиПСТР</a:t>
            </a:r>
            <a:r>
              <a:rPr lang="ru-RU" sz="5400" dirty="0"/>
              <a:t> Тема 5. Лекция </a:t>
            </a:r>
            <a:r>
              <a:rPr lang="en-US" sz="5400" dirty="0" smtClean="0"/>
              <a:t>8</a:t>
            </a:r>
            <a:r>
              <a:rPr lang="ru-RU" sz="5400" dirty="0" smtClean="0"/>
              <a:t>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kk-KZ" sz="4800" dirty="0" smtClean="0"/>
              <a:t>Нормирование </a:t>
            </a:r>
            <a:r>
              <a:rPr lang="kk-KZ" sz="4800" dirty="0"/>
              <a:t>расхода материалов</a:t>
            </a:r>
            <a:r>
              <a:rPr lang="kk-KZ" dirty="0"/>
              <a:t>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49174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1620442" y="1107282"/>
            <a:ext cx="6101953" cy="32266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1650" b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Нормирование расхода материалов</a:t>
            </a:r>
            <a:endParaRPr lang="ru-RU" altLang="ru-RU" sz="16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14500" y="1432324"/>
            <a:ext cx="5915025" cy="42112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  <a:defRPr/>
            </a:pPr>
            <a:r>
              <a:rPr lang="ru-RU" dirty="0" smtClean="0"/>
              <a:t>Нормирование расхода материалов включает решение следующих задач: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производственных условий потребления материалов и данные передовых отечественных и зарубежных предприятий, выпускающих аналогичные изделия;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норм расхода материалов на основе научно-обоснованных нормативов;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норм расхода материалов;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прогрессивности норм расхода материалов и соблюдения норм расхода материалов в производстве, при планировании, учете материальных затрат и материально-техническом обеспечении производства;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технических и организационных мероприятий, обеспечивающих более рациональное и эффективное использование материалов;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периодический пересмотр норм расхода материалов с целью снижения удельной материалоемкости изделия на основе обязательного внедрения безотходных и малоотходных технологических процессов при изготовлении изделий с учетом совершенствования их конструкции и достижений науки, техники, технологии и передового опыта, обеспечивающих выполнение заданий по среднему снижению норм расхода материалов.</a:t>
            </a:r>
          </a:p>
          <a:p>
            <a:pPr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34226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614488" y="1131094"/>
            <a:ext cx="5915025" cy="839391"/>
          </a:xfrm>
        </p:spPr>
        <p:txBody>
          <a:bodyPr/>
          <a:lstStyle/>
          <a:p>
            <a:pPr algn="ctr"/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технологических карт на производство дорожно-строительных работ</a:t>
            </a:r>
            <a:endParaRPr lang="ru-RU" alt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4488" y="1970485"/>
            <a:ext cx="5915025" cy="3519488"/>
          </a:xfrm>
        </p:spPr>
        <p:txBody>
          <a:bodyPr>
            <a:normAutofit fontScale="92500" lnSpcReduction="20000"/>
          </a:bodyPr>
          <a:lstStyle/>
          <a:p>
            <a:pPr marL="0" indent="351000" algn="just">
              <a:spcBef>
                <a:spcPts val="0"/>
              </a:spcBef>
              <a:buNone/>
              <a:defRPr/>
            </a:pPr>
            <a:r>
              <a:rPr lang="ru-RU" sz="16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карта –</a:t>
            </a: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нормативно-технический документ, регламентирующий порядок выполнения технологического процесса отдельного вида строительно-монтажных работ, включая специальные, и содержащий состав операций, средства механизации, расход ресурсов, требования к качеству и мероприятия по безопасности работ, который используется в качестве исходного документа для разработки сметных нормативов при наличии в нем раздела «Калькуляция затрат труда» и расхода материалов.</a:t>
            </a:r>
          </a:p>
          <a:p>
            <a:pPr>
              <a:defRPr/>
            </a:pPr>
            <a:r>
              <a:rPr lang="ru-RU" sz="16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операция</a:t>
            </a: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(часть технологического процесса) совокупность технологических проходов и приемов, обеспечивающих получение строительной продукции.</a:t>
            </a:r>
          </a:p>
          <a:p>
            <a:pPr>
              <a:defRPr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(часть технологии строительных работ) совокупность технологических операций, выполняемых для получения строительной продукции в заданном объеме, установленного качества и в определенные сроки.</a:t>
            </a:r>
            <a:endParaRPr lang="ru-RU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38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971551"/>
            <a:ext cx="6172200" cy="621506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1650" b="1" dirty="0">
                <a:latin typeface="+mn-lt"/>
              </a:rPr>
              <a:t>Технологические карты содержат следующие разделы: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3719" y="1612808"/>
            <a:ext cx="5840015" cy="3836194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sz="1650" b="1" dirty="0">
                <a:solidFill>
                  <a:srgbClr val="002060"/>
                </a:solidFill>
              </a:rPr>
              <a:t>общие положения</a:t>
            </a:r>
            <a:r>
              <a:rPr lang="ru-RU" sz="1650" b="1" dirty="0">
                <a:solidFill>
                  <a:srgbClr val="002060"/>
                </a:solidFill>
              </a:rPr>
              <a:t>;</a:t>
            </a:r>
          </a:p>
          <a:p>
            <a:pPr marL="0" indent="0">
              <a:buNone/>
              <a:defRPr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«Общие положения» указывается назначение и наименование технологического процесса, конструктивного элемента, для которых разрабатывается данная технологическая карта.</a:t>
            </a:r>
          </a:p>
          <a:p>
            <a:pPr>
              <a:defRPr/>
            </a:pPr>
            <a:r>
              <a:rPr lang="ru-RU" sz="1650" b="1" dirty="0">
                <a:solidFill>
                  <a:srgbClr val="002060"/>
                </a:solidFill>
              </a:rPr>
              <a:t>область </a:t>
            </a:r>
            <a:r>
              <a:rPr lang="ru-RU" sz="1650" b="1" dirty="0">
                <a:solidFill>
                  <a:srgbClr val="002060"/>
                </a:solidFill>
              </a:rPr>
              <a:t>применения</a:t>
            </a:r>
            <a:r>
              <a:rPr lang="ru-RU" sz="1650" b="1" dirty="0">
                <a:solidFill>
                  <a:srgbClr val="002060"/>
                </a:solidFill>
              </a:rPr>
              <a:t>;</a:t>
            </a:r>
          </a:p>
          <a:p>
            <a:pPr marL="0" indent="0">
              <a:buNone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«Область применения» включает: </a:t>
            </a:r>
          </a:p>
          <a:p>
            <a:pPr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технологического процесса;</a:t>
            </a:r>
          </a:p>
          <a:p>
            <a:pPr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конструктивного элемента, сооружения, для которых разрабатывается данная технологическая карта;</a:t>
            </a:r>
          </a:p>
          <a:p>
            <a:pPr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и особенности производства работ, в том числе температурные, влажностные, метеорологические, состав работ, режим труда, рекомендации по применению технологической карты.</a:t>
            </a:r>
            <a:endParaRPr lang="ru-RU" sz="16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50" b="1" dirty="0">
                <a:solidFill>
                  <a:srgbClr val="002060"/>
                </a:solidFill>
              </a:rPr>
              <a:t>нормативные ссылки</a:t>
            </a:r>
            <a:r>
              <a:rPr lang="ru-RU" sz="1650" b="1" dirty="0">
                <a:solidFill>
                  <a:srgbClr val="002060"/>
                </a:solidFill>
              </a:rPr>
              <a:t>;</a:t>
            </a:r>
          </a:p>
          <a:p>
            <a:pPr marL="0" indent="0">
              <a:buNone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«Нормативные ссылки» содержит обозначение и наименование нормативных и других документов (норм, правил, стандартов), на которые даны ссылки в технологической карте.</a:t>
            </a:r>
            <a:endParaRPr lang="ru-RU" sz="16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268760"/>
            <a:ext cx="5915025" cy="4220766"/>
          </a:xfrm>
        </p:spPr>
        <p:txBody>
          <a:bodyPr/>
          <a:lstStyle/>
          <a:p>
            <a:pPr>
              <a:defRPr/>
            </a:pPr>
            <a:r>
              <a:rPr lang="ru-RU" sz="16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основных применяемых материалов и изделий;</a:t>
            </a:r>
          </a:p>
          <a:p>
            <a:pPr marL="0" indent="0">
              <a:buNone/>
              <a:defRPr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«Характеристики основных применяемых материалов и изделий» включает: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и обозначения строительных материалов и изделий;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и обозначения документов стандартизации и сертификации (ГОСТ, СТ РК, сертификаты соответствия), по которым они производятся, ссылки на торговые марки, знаки производителей продукции.</a:t>
            </a:r>
          </a:p>
          <a:p>
            <a:pPr>
              <a:defRPr/>
            </a:pPr>
            <a:r>
              <a:rPr lang="ru-RU" sz="16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технология производства работ;</a:t>
            </a:r>
          </a:p>
          <a:p>
            <a:pPr marL="0" indent="0">
              <a:buNone/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«Организация и технология производства работ» подразделяется на подготовительные, основные, вспомогательные и заключительные работы.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6546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3718" y="1268760"/>
            <a:ext cx="5915025" cy="42207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содержит: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и законченности ранее выполненных (предшествующих) работ;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и законченности подготовительных работ, порядок их проведения;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организации рабочих мест при выполнении технологических операций;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технологической последовательности выполнения работ;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по продолжительности хранения и запасу материалов и изделий в рабочей зоне;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технологических операций, их описание и последовательность выполнения с указанием применяемых средств технологического обеспечения (технологической оснастки, инструмента, инвентаря и приспособлений), машин, механизмов, оборудования и исполнителей (специальность, разряд, состав звена)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по производству работ и их особенности в зимний период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40651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156099"/>
            <a:ext cx="5915025" cy="107989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  <a:defRPr/>
            </a:pPr>
            <a:r>
              <a:rPr lang="ru-RU" sz="16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ресурсы</a:t>
            </a:r>
          </a:p>
          <a:p>
            <a:pPr marL="0" indent="0">
              <a:buNone/>
              <a:defRPr/>
            </a:pPr>
            <a:r>
              <a:rPr lang="ru-RU" dirty="0" smtClean="0"/>
              <a:t>Раздел «Потребность в материально-технических ресурсах» включает:</a:t>
            </a:r>
          </a:p>
          <a:p>
            <a:pPr marL="0" indent="0">
              <a:buNone/>
              <a:defRPr/>
            </a:pPr>
            <a:r>
              <a:rPr lang="ru-RU" dirty="0" smtClean="0"/>
              <a:t>ведомость потребности в материалах и изделиях, используемых при производстве работ, по форме, приведенной в табл. 1;</a:t>
            </a:r>
          </a:p>
          <a:p>
            <a:pPr marL="0" indent="0">
              <a:buNone/>
              <a:defRPr/>
            </a:pPr>
            <a:endParaRPr lang="ru-RU" sz="165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dirty="0" smtClean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595438" y="2349105"/>
            <a:ext cx="5982891" cy="73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</a:pPr>
            <a:r>
              <a:rPr lang="ru-RU" altLang="ru-RU" sz="135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табл. 1</a:t>
            </a:r>
            <a:endParaRPr lang="ru-RU" altLang="ru-RU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ru-RU" sz="135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ВЕДОМОСТЬ потребности в материалах и изделиях, используемых при производстве работ</a:t>
            </a:r>
            <a:endParaRPr lang="ru-RU" altLang="ru-RU" sz="1350">
              <a:ea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9" y="3052762"/>
            <a:ext cx="5503069" cy="70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95438" y="3758804"/>
            <a:ext cx="59150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350">
                <a:latin typeface="Times New Roman" panose="02020603050405020304" pitchFamily="18" charset="0"/>
                <a:cs typeface="Calibri" panose="020F0502020204030204" pitchFamily="34" charset="0"/>
              </a:rPr>
              <a:t>перечень машин, механизмов, оборудования, технологической оснастки, инструмента, инвентаря и приспособлений, по форме, приведенной в табл. 2.</a:t>
            </a:r>
            <a:endParaRPr lang="ru-RU" altLang="ru-RU" sz="135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614489" y="4249342"/>
            <a:ext cx="6090047" cy="73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07000"/>
              </a:lnSpc>
            </a:pPr>
            <a:r>
              <a:rPr lang="ru-RU" altLang="ru-RU" sz="135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2</a:t>
            </a:r>
            <a:endParaRPr lang="ru-RU" altLang="ru-RU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altLang="ru-RU" sz="135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машин, механизмов, оборудования, технологической оснастки, инструмента, инвентаря и приспособлений</a:t>
            </a:r>
            <a:endParaRPr lang="ru-RU" altLang="ru-RU" sz="1350">
              <a:ea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7" y="4950620"/>
            <a:ext cx="5549504" cy="105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791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975" y="1214755"/>
            <a:ext cx="5915025" cy="427553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  <a:defRPr/>
            </a:pPr>
            <a:r>
              <a:rPr lang="ru-RU" sz="16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работ</a:t>
            </a:r>
          </a:p>
          <a:p>
            <a:pPr marL="0" indent="0">
              <a:buNone/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«Требования к качеству работ» содержит методы и средства контроля при производстве и приемке строительно-монтажных работ:</a:t>
            </a:r>
          </a:p>
          <a:p>
            <a:pPr marL="0">
              <a:spcBef>
                <a:spcPts val="0"/>
              </a:spcBef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контроль поступающей продукции;</a:t>
            </a:r>
          </a:p>
          <a:p>
            <a:pPr marL="0">
              <a:spcBef>
                <a:spcPts val="0"/>
              </a:spcBef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контроль на стадиях выполнения технологических операций;</a:t>
            </a:r>
          </a:p>
          <a:p>
            <a:pPr marL="0">
              <a:spcBef>
                <a:spcPts val="0"/>
              </a:spcBef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приемочный контроль выполненных работ.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 видов контроля указываются: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контролируемые показатели;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контроля;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контроля;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контроля;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контроля и обозначение нормативного документа;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измерений и испытательное оборудование, марка (тип), технические характеристики (диапазон измерения, цена деления, класс точности и так далее);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контроля (отдел, служба, специалист);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в котором регистрируются результаты контроля (журналы работ, акты освидетельствования скрытых работ, протоколы испытаний и другие виды документов).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62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975" y="1322766"/>
            <a:ext cx="5915025" cy="42207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ru-RU" sz="165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безопасности и охрана труда</a:t>
            </a:r>
          </a:p>
          <a:p>
            <a:pPr marL="0" indent="0">
              <a:buNone/>
              <a:defRPr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«Техника безопасности и охрана труда» включает описание безопасных методов выполнения технологических операций для всех рабочих мест, в том числе:</a:t>
            </a:r>
          </a:p>
          <a:p>
            <a:pPr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по охране труда и технике безопасности;</a:t>
            </a:r>
          </a:p>
          <a:p>
            <a:pPr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безопасной организации рабочих мест с указанием ограждений опасных зон, предупреждающих надписей и знаков, способов освещения рабочих мест;</a:t>
            </a:r>
          </a:p>
          <a:p>
            <a:pPr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безопасной эксплуатации средств технологического обеспечения, машин, механизмов и оборудования;</a:t>
            </a:r>
          </a:p>
          <a:p>
            <a:pPr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применяемые средства индивидуальной защиты и указания по их использованию;</a:t>
            </a:r>
          </a:p>
          <a:p>
            <a:pPr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безопасного выполнения сварочных работ и работ, связанных с использованием открытого пламени;</a:t>
            </a:r>
          </a:p>
          <a:p>
            <a:pPr>
              <a:defRPr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требования к производству работ (условия сбора и удаления отходов, ограничение уровня шума, концентрации вредных веществ, пыли в воздухе рабочей зоны).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61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5706" y="1214754"/>
            <a:ext cx="5778642" cy="4824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05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05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05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05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417442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7048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Список литературы :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Авдеев Ю.А. Выработка и анализ плановых решений в сложных проектах. «Экономика», 2001.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А н т о н о в А. М., Б о ч и н В. А., К а л е ч и ц Е. В. Организация и пла­нирование дорожного строительства. «Транспорт», 1988.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Б а т р а к о в О. Т., С и д е и к о В. М. Организация дорожно-строитель­ных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 в и ш и а н и Д. М. Организация и управление. «Наука», 1992.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Галкин И. Г. [и др.]. Технология и организация строительного про­изводства. «Высшая школа»,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Дубровин Е. Н. [и др.]. Организация строительства и эксплуатации городских улиц. «Высшая школа», 2002.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Экономика дорожного строительства и военно-дорож­ных работ. Л., Военная ордена Ленина Академия тыла и транспорта, 1998.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Золотарь И. А. Математические методы в дорожном строительстве. «Транспорт», 2004.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 в а н о в [и др.]. Строительство автомобильных дорог. Ч. I и II. «Транспорт», 1970.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Инструкция по определению экономической эффективности капитальных вложений в строительстве СН 423—71.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2002.</a:t>
            </a:r>
          </a:p>
          <a:p>
            <a:pPr algn="just"/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Канторер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 С. Е. Методы обоснования эффективности применения ма­шин в строительстве.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Указания по разработке сетевых графиков и применению их в строи­тельстве. СН 391—68. Госстрой СССР.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</a:rPr>
              <a:t>Стройиздат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, 1999.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Орешкин Б. М. [и др.]. Примеры проектирования технологии дорож­но-строительных работ. «Транспорт», 1996.</a:t>
            </a:r>
          </a:p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 а р а у б е к Г. Э. Сетевое планирование и управление. «Экономика»,2000.</a:t>
            </a:r>
          </a:p>
        </p:txBody>
      </p:sp>
    </p:spTree>
    <p:extLst>
      <p:ext uri="{BB962C8B-B14F-4D97-AF65-F5344CB8AC3E}">
        <p14:creationId xmlns:p14="http://schemas.microsoft.com/office/powerpoint/2010/main" val="14725156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2082</TotalTime>
  <Words>1316</Words>
  <Application>Microsoft Office PowerPoint</Application>
  <PresentationFormat>Экран (4:3)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 Организация и планирование строительства  транспортных сооружений</vt:lpstr>
      <vt:lpstr>ОиПСТР Тема 5. Лекция 8  Нормирование расхода материалов.</vt:lpstr>
      <vt:lpstr>Нормирование расхода материалов</vt:lpstr>
      <vt:lpstr>Разработка технологических карт на производство дорожно-строительных работ</vt:lpstr>
      <vt:lpstr>Технологические карты содержат следующие разделы: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Эксплуатации дорожных конструкций</dc:title>
  <dc:creator>svkube</dc:creator>
  <cp:lastModifiedBy>Asus</cp:lastModifiedBy>
  <cp:revision>89</cp:revision>
  <dcterms:created xsi:type="dcterms:W3CDTF">2014-09-03T06:40:38Z</dcterms:created>
  <dcterms:modified xsi:type="dcterms:W3CDTF">2021-11-30T03:40:25Z</dcterms:modified>
</cp:coreProperties>
</file>